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72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AL-FARABI KAZAKH NATIONAL UNIVERSITY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</a:rPr>
              <a:t>Department of political science and political technologies</a:t>
            </a:r>
            <a:r>
              <a:rPr lang="ru-RU" sz="2800" b="1" dirty="0" smtClean="0">
                <a:latin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Globalization and Development of the Modern World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2400" b="1" dirty="0" smtClean="0">
                <a:latin typeface="Arial" panose="020B0604020202020204" pitchFamily="34" charset="0"/>
              </a:rPr>
              <a:t>Abzhapparova A.A.</a:t>
            </a:r>
            <a:endParaRPr lang="" sz="2400" b="1" dirty="0">
              <a:latin typeface="Arial" panose="020B0604020202020204" pitchFamily="34" charset="0"/>
            </a:endParaRPr>
          </a:p>
          <a:p>
            <a:r>
              <a:rPr lang="en-US" sz="2400" b="1" dirty="0" smtClean="0">
                <a:latin typeface="Arial" panose="020B0604020202020204" pitchFamily="34" charset="0"/>
              </a:rPr>
              <a:t>Senior lecturer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/>
          </a:bodyPr>
          <a:lstStyle/>
          <a:p>
            <a:r>
              <a:rPr lang="en-MY" sz="32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Migration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39752" y="1491630"/>
            <a:ext cx="4444358" cy="3949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lnSpc>
                <a:spcPts val="2600"/>
              </a:lnSpc>
              <a:defRPr/>
            </a:pPr>
            <a:r>
              <a:rPr lang="en-MY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drives global migration.</a:t>
            </a:r>
            <a:endParaRPr lang="en-MY" b="1" spc="7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0"/>
          <p:cNvSpPr/>
          <p:nvPr/>
        </p:nvSpPr>
        <p:spPr>
          <a:xfrm>
            <a:off x="755576" y="2211710"/>
            <a:ext cx="806869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hangingPunct="1">
              <a:lnSpc>
                <a:spcPts val="2600"/>
              </a:lnSpc>
              <a:defRPr/>
            </a:pPr>
            <a:r>
              <a:rPr lang="en-MY" sz="2000" kern="12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Cost. Transportation technology and options.</a:t>
            </a:r>
          </a:p>
        </p:txBody>
      </p:sp>
      <p:sp>
        <p:nvSpPr>
          <p:cNvPr id="8" name="Rectangle 13"/>
          <p:cNvSpPr/>
          <p:nvPr/>
        </p:nvSpPr>
        <p:spPr>
          <a:xfrm>
            <a:off x="805293" y="2859782"/>
            <a:ext cx="806869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hangingPunct="1">
              <a:lnSpc>
                <a:spcPts val="2600"/>
              </a:lnSpc>
              <a:defRPr/>
            </a:pPr>
            <a:r>
              <a:rPr lang="en-MY" sz="2000" kern="12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Networks and transnational ties.</a:t>
            </a:r>
          </a:p>
        </p:txBody>
      </p:sp>
      <p:sp>
        <p:nvSpPr>
          <p:cNvPr id="9" name="Rectangle 15"/>
          <p:cNvSpPr/>
          <p:nvPr/>
        </p:nvSpPr>
        <p:spPr>
          <a:xfrm>
            <a:off x="755576" y="3507854"/>
            <a:ext cx="8068693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 hangingPunct="1">
              <a:lnSpc>
                <a:spcPts val="2600"/>
              </a:lnSpc>
              <a:defRPr/>
            </a:pPr>
            <a:r>
              <a:rPr lang="en-MY" sz="2000" kern="12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93758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13211"/>
            <a:ext cx="6624736" cy="857250"/>
          </a:xfrm>
        </p:spPr>
        <p:txBody>
          <a:bodyPr>
            <a:normAutofit/>
          </a:bodyPr>
          <a:lstStyle/>
          <a:p>
            <a:r>
              <a:rPr lang="en-MY" sz="24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Migration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63638"/>
            <a:ext cx="8229600" cy="339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MY" sz="24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Politics drive global migration</a:t>
            </a:r>
            <a:r>
              <a:rPr lang="en-MY" sz="24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endParaRPr lang="en-MY" sz="2400" spc="7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MY" sz="24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Laissez-faire </a:t>
            </a:r>
            <a:r>
              <a:rPr lang="en-MY" sz="2400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Economy</a:t>
            </a:r>
          </a:p>
          <a:p>
            <a:pPr marL="0" indent="0" algn="ctr">
              <a:buNone/>
            </a:pPr>
            <a:r>
              <a:rPr lang="en-MY" sz="24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Cross-border </a:t>
            </a:r>
            <a:r>
              <a:rPr lang="en-MY" sz="2400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flows</a:t>
            </a:r>
          </a:p>
          <a:p>
            <a:pPr marL="0" indent="0" algn="ctr">
              <a:buNone/>
            </a:pPr>
            <a:r>
              <a:rPr lang="en-MY" sz="24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Acceleration and Diversification of Migrants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228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05979"/>
            <a:ext cx="6275040" cy="857250"/>
          </a:xfrm>
        </p:spPr>
        <p:txBody>
          <a:bodyPr>
            <a:noAutofit/>
          </a:bodyPr>
          <a:lstStyle/>
          <a:p>
            <a:r>
              <a:rPr lang="en-MY" sz="36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MY" sz="36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Y" sz="36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</a:t>
            </a:r>
            <a:r>
              <a:rPr lang="en-MY" sz="36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Global Migration</a:t>
            </a:r>
            <a:br>
              <a:rPr lang="en-MY" sz="36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63638"/>
            <a:ext cx="8229600" cy="3394472"/>
          </a:xfrm>
        </p:spPr>
        <p:txBody>
          <a:bodyPr/>
          <a:lstStyle/>
          <a:p>
            <a:pPr marL="0" indent="0" algn="ctr">
              <a:buNone/>
            </a:pPr>
            <a:r>
              <a:rPr lang="en-MY" sz="20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affects both the country of origin and country of destination. The effects of migration are social, economic and political.</a:t>
            </a:r>
          </a:p>
          <a:p>
            <a:pPr algn="ctr"/>
            <a:r>
              <a:rPr lang="en-MY" sz="16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 Country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385481"/>
              </p:ext>
            </p:extLst>
          </p:nvPr>
        </p:nvGraphicFramePr>
        <p:xfrm>
          <a:off x="561835" y="2889908"/>
          <a:ext cx="8352928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600" b="1" spc="70" baseline="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spc="70" baseline="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spc="7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of adult labour force and skilled talents</a:t>
                      </a: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Disproportionate social gender structure.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Non-returning migrants and returning retired migrants impact on social cost.</a:t>
                      </a:r>
                      <a:endParaRPr lang="en-MY" sz="1600" spc="7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spc="7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 unemployment rate</a:t>
                      </a: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remittances can drive local economy.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Returning migrants bring new skills to home country.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Policies on developing resources.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964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05979"/>
            <a:ext cx="6275040" cy="857250"/>
          </a:xfrm>
        </p:spPr>
        <p:txBody>
          <a:bodyPr>
            <a:noAutofit/>
          </a:bodyPr>
          <a:lstStyle/>
          <a:p>
            <a:r>
              <a:rPr lang="en-MY" sz="36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MY" sz="36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MY" sz="3600" b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</a:t>
            </a:r>
            <a:r>
              <a:rPr lang="en-MY" sz="36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Global Migration</a:t>
            </a:r>
            <a:br>
              <a:rPr lang="en-MY" sz="36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63638"/>
            <a:ext cx="8229600" cy="3394472"/>
          </a:xfrm>
        </p:spPr>
        <p:txBody>
          <a:bodyPr/>
          <a:lstStyle/>
          <a:p>
            <a:pPr lvl="0" algn="ctr" defTabSz="457200">
              <a:lnSpc>
                <a:spcPts val="2600"/>
              </a:lnSpc>
              <a:defRPr/>
            </a:pPr>
            <a:r>
              <a:rPr lang="en-MY" sz="1600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Destination </a:t>
            </a:r>
            <a:r>
              <a:rPr lang="en-MY" sz="16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222312"/>
              </p:ext>
            </p:extLst>
          </p:nvPr>
        </p:nvGraphicFramePr>
        <p:xfrm>
          <a:off x="539552" y="1992039"/>
          <a:ext cx="8352928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1800" b="1" spc="70" baseline="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b="1" spc="70" baseline="0" dirty="0">
                          <a:solidFill>
                            <a:srgbClr val="FFFF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Increased pressure on resources i.e. healthcare and education.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Over-dependence of migrants in industries i.e. Construction.</a:t>
                      </a:r>
                    </a:p>
                    <a:p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Lost of cultural identities, ethnic segregation, migrant dominant areas.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remittances.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‘Skill gaps’ filled and reduced labour cost.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Understanding of other cultures in a multi-ethnic society.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Influx of new cultural experiences or services </a:t>
                      </a:r>
                      <a:r>
                        <a:rPr lang="en-MY" sz="1800" spc="7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</a:t>
                      </a:r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Turkish bath, ethnic retailing or food outlets.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spc="7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of retirement transferred.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797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/>
          </a:bodyPr>
          <a:lstStyle/>
          <a:p>
            <a:r>
              <a:rPr lang="en-MY" sz="32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Global Migration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39552" y="1707654"/>
            <a:ext cx="819309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lnSpc>
                <a:spcPts val="2600"/>
              </a:lnSpc>
              <a:defRPr/>
            </a:pPr>
            <a:r>
              <a:rPr lang="en-MY" sz="2400" b="1" u="sng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 </a:t>
            </a:r>
            <a:r>
              <a:rPr lang="en-MY" sz="2400" b="1" u="sng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Drain</a:t>
            </a:r>
          </a:p>
          <a:p>
            <a:pPr lvl="0" algn="ctr" defTabSz="457200">
              <a:lnSpc>
                <a:spcPts val="2600"/>
              </a:lnSpc>
              <a:defRPr/>
            </a:pP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MY" sz="24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emigration of high-skill individuals of foreign born</a:t>
            </a: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 algn="ctr" defTabSz="457200">
              <a:lnSpc>
                <a:spcPts val="2600"/>
              </a:lnSpc>
              <a:defRPr/>
            </a:pP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 25 or more with an academic or professional degree </a:t>
            </a: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</a:p>
          <a:p>
            <a:pPr lvl="0" algn="ctr" defTabSz="457200">
              <a:lnSpc>
                <a:spcPts val="2600"/>
              </a:lnSpc>
              <a:defRPr/>
            </a:pP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school</a:t>
            </a: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lvl="0" algn="ctr" defTabSz="457200">
              <a:lnSpc>
                <a:spcPts val="2600"/>
              </a:lnSpc>
              <a:defRPr/>
            </a:pPr>
            <a:r>
              <a:rPr lang="en-MY" sz="2400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MY" sz="2400" i="1" spc="7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Docquier</a:t>
            </a:r>
            <a:r>
              <a:rPr lang="en-MY" sz="24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MY" sz="2400" i="1" spc="7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Rapoport</a:t>
            </a:r>
            <a:r>
              <a:rPr lang="en-MY" sz="2400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2011)</a:t>
            </a:r>
            <a:endParaRPr lang="en-MY" sz="2400" i="1" spc="7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709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/>
          </a:bodyPr>
          <a:lstStyle/>
          <a:p>
            <a:r>
              <a:rPr lang="en-MY" sz="3200" b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Global Migration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3528" y="1851670"/>
            <a:ext cx="3393905" cy="2426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lnSpc>
                <a:spcPts val="2600"/>
              </a:lnSpc>
              <a:defRPr/>
            </a:pPr>
            <a:r>
              <a:rPr lang="en-MY" b="1" u="sng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Refugee </a:t>
            </a:r>
            <a:r>
              <a:rPr lang="en-MY" b="1" u="sng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Crisis</a:t>
            </a:r>
          </a:p>
          <a:p>
            <a:pPr lvl="0" algn="ctr" defTabSz="457200">
              <a:lnSpc>
                <a:spcPts val="2600"/>
              </a:lnSpc>
              <a:defRPr/>
            </a:pPr>
            <a:r>
              <a:rPr lang="en-MY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MY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person who has fled his own country and cannot </a:t>
            </a:r>
            <a:r>
              <a:rPr lang="en-MY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</a:p>
          <a:p>
            <a:pPr lvl="0" algn="ctr" defTabSz="457200">
              <a:lnSpc>
                <a:spcPts val="2600"/>
              </a:lnSpc>
              <a:defRPr/>
            </a:pPr>
            <a:r>
              <a:rPr lang="en-MY" i="1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i="1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fear of persecution on race, religion, nationality, political opinion.”</a:t>
            </a:r>
            <a:endParaRPr lang="en-MY" i="1" spc="7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3278" y="1419622"/>
            <a:ext cx="5151900" cy="351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49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</a:rPr>
              <a:t>Materials used in the lecture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 С.Л.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Удовик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 Глобализация: семиотические подходы–М.: “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Реф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л-бук”, К.: “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Ваклер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”, 2001. – 480 с.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2. Глобализация и интеграционные процессы в Азиатско-Тихоокеанском регионе (правовое и экономическое исследование). - М.: ИНФРА-М, 2016. - 332 c.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Andrew Heywood. Global Politics. Macmillan International Higher Education, 2017 – 616 p.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4. Sheffield Jim,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Korotaev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Andrey,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Grinin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Leonid. Globalization: Yesterday, Today, and Tomorrow. Emergent Publication, 2013. — 444 p.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5. Gills, B. K., and Thompson, W. R. (eds.) 2006. Globalization and Global History. London: Routledge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Globalization and Development of the Modern World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1720" y="2767404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Lecture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</a:rPr>
              <a:t>8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kk-KZ" sz="3200" dirty="0"/>
              <a:t>The Globalization of Migration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" sz="2400" b="1" dirty="0" smtClean="0">
                <a:latin typeface="Arial" pitchFamily="34" charset="0"/>
                <a:cs typeface="Arial" pitchFamily="34" charset="0"/>
              </a:rPr>
              <a:t>Lecture plan: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</a:p>
          <a:p>
            <a:pPr>
              <a:buFontTx/>
              <a:buChar char="-"/>
            </a:pPr>
            <a:r>
              <a:rPr lang="en-MY" sz="2400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 Migration</a:t>
            </a:r>
          </a:p>
          <a:p>
            <a:pPr>
              <a:buFontTx/>
              <a:buChar char="-"/>
            </a:pPr>
            <a:r>
              <a:rPr lang="en-MY" sz="2400" spc="7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</a:t>
            </a:r>
            <a:r>
              <a:rPr lang="en-MY" sz="2400" spc="7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Global Migration</a:t>
            </a:r>
          </a:p>
          <a:p>
            <a:pPr marL="0" indent="0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sz="2400" b="1" dirty="0">
                <a:latin typeface="Arial" pitchFamily="34" charset="0"/>
                <a:cs typeface="Arial" pitchFamily="34" charset="0"/>
              </a:rPr>
              <a:t>The purpose of studying the topic </a:t>
            </a:r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learn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meaning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meaning, history and causes of migration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problem of migration processes in the world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" sz="24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 effects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global migration.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Introduction of migration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63638"/>
            <a:ext cx="7992888" cy="3394472"/>
          </a:xfrm>
        </p:spPr>
        <p:txBody>
          <a:bodyPr>
            <a:normAutofit/>
          </a:bodyPr>
          <a:lstStyle/>
          <a:p>
            <a:pPr marL="0" indent="0" algn="ctr" defTabSz="868680">
              <a:buNone/>
              <a:defRPr sz="3040">
                <a:latin typeface="Abadi MT Condensed Extra Bold"/>
                <a:ea typeface="Abadi MT Condensed Extra Bold"/>
                <a:cs typeface="Abadi MT Condensed Extra Bold"/>
                <a:sym typeface="Abadi MT Condensed Extra Bold"/>
              </a:defRP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Migration? Immigration ?</a:t>
            </a:r>
          </a:p>
          <a:p>
            <a:pPr marL="325754" indent="-325754" defTabSz="868680">
              <a:defRPr sz="3040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754" indent="-325754" defTabSz="868680">
              <a:defRPr sz="3040">
                <a:latin typeface="Chalkboard"/>
                <a:ea typeface="Chalkboard"/>
                <a:cs typeface="Chalkboard"/>
                <a:sym typeface="Chalkboard"/>
              </a:defRP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Immigration: refers specially to the movement of foreign nationals into a different country for permanent settlement.</a:t>
            </a:r>
          </a:p>
          <a:p>
            <a:pPr marL="325754" indent="-325754" defTabSz="868680">
              <a:defRPr sz="3040">
                <a:latin typeface="Chalkboard"/>
                <a:ea typeface="Chalkboard"/>
                <a:cs typeface="Chalkboard"/>
                <a:sym typeface="Chalkboard"/>
              </a:defRP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Migration: refers to the movement of people more generally, whether internationally or domestically and whether for temporary or permanent settlement.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-92546"/>
            <a:ext cx="6563072" cy="1235497"/>
          </a:xfrm>
        </p:spPr>
        <p:txBody>
          <a:bodyPr>
            <a:no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b="1" dirty="0" smtClean="0">
                <a:latin typeface="Arial" panose="020B0604020202020204" pitchFamily="34" charset="0"/>
                <a:ea typeface="Abadi MT Condensed Extra Bold"/>
                <a:cs typeface="Arial" panose="020B0604020202020204" pitchFamily="34" charset="0"/>
              </a:rPr>
              <a:t>categories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migration: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500" y="1275606"/>
            <a:ext cx="7197987" cy="3394472"/>
          </a:xfrm>
        </p:spPr>
        <p:txBody>
          <a:bodyPr>
            <a:noAutofit/>
          </a:bodyPr>
          <a:lstStyle/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/>
            </a:pPr>
            <a:endParaRPr lang="en-US" sz="2400" dirty="0"/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solidFill>
                  <a:srgbClr val="FF0000"/>
                </a:solidFill>
                <a:latin typeface="Chalkboard"/>
                <a:ea typeface="Chalkboard"/>
                <a:cs typeface="Chalkboard"/>
                <a:sym typeface="Chalkboard"/>
              </a:defRPr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Circular migration is the often, but not necessarily voluntary movement of migrants between countries. Circular migrants include workers who are brought in to satisfy a host country's labor demands. Labor migration such as this tends to be regulated by governments.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solidFill>
                  <a:srgbClr val="FF0000"/>
                </a:solidFill>
                <a:latin typeface="Chalkboard"/>
                <a:ea typeface="Chalkboard"/>
                <a:cs typeface="Chalkboard"/>
                <a:sym typeface="Chalkboard"/>
              </a:defRPr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Forced migration is not voluntary but rather necessary for survival. Those in this category include refugee victims of displacement, natural disaster, warfare and famine.</a:t>
            </a:r>
          </a:p>
          <a:p>
            <a:pPr marL="336042" indent="-336042" defTabSz="896111">
              <a:lnSpc>
                <a:spcPct val="80000"/>
              </a:lnSpc>
              <a:spcBef>
                <a:spcPts val="500"/>
              </a:spcBef>
              <a:defRPr sz="2352">
                <a:solidFill>
                  <a:srgbClr val="FF0000"/>
                </a:solidFill>
                <a:latin typeface="Chalkboard"/>
                <a:ea typeface="Chalkboard"/>
                <a:cs typeface="Chalkboard"/>
                <a:sym typeface="Chalkboard"/>
              </a:defRPr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 migration is a process by which migrants enter a host country illegally, that is, without the proper documentation or without following the regulated channels.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zh-CN" sz="2400" b="1" dirty="0">
                <a:latin typeface="Arial" panose="020B0604020202020204" pitchFamily="34" charset="0"/>
                <a:cs typeface="Arial" panose="020B0604020202020204" pitchFamily="34" charset="0"/>
              </a:rPr>
              <a:t>History of Migration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5676" y="1319956"/>
            <a:ext cx="7247148" cy="3340026"/>
          </a:xfrm>
        </p:spPr>
        <p:txBody>
          <a:bodyPr>
            <a:noAutofit/>
          </a:bodyPr>
          <a:lstStyle/>
          <a:p>
            <a:r>
              <a:rPr kumimoji="1"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Slavery (1550 to the end of 18</a:t>
            </a:r>
            <a:r>
              <a:rPr kumimoji="1" lang="en-US" altLang="zh-CN" sz="2400" baseline="30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kumimoji="1"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century)</a:t>
            </a:r>
          </a:p>
          <a:p>
            <a:r>
              <a:rPr kumimoji="1"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to the New World (1800s-1930)</a:t>
            </a:r>
          </a:p>
          <a:p>
            <a:r>
              <a:rPr kumimoji="1"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World War 2 ( late 1940s to 1960s)</a:t>
            </a:r>
          </a:p>
          <a:p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1970s migration</a:t>
            </a:r>
          </a:p>
          <a:p>
            <a:pPr marL="0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02332"/>
            <a:ext cx="6573416" cy="85725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Migration crisis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9661" y="4011910"/>
            <a:ext cx="7317833" cy="8675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5" name="图片 3" descr="_92396189_migrants_composite_97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87824" y="1419622"/>
            <a:ext cx="5824190" cy="273904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496" y="1861022"/>
            <a:ext cx="2808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More than a million migrants and refugees crossed into Europe in 2015, sparking a crisis as countries struggled to cope with the influx, and creating division in the EU over how best to deal with resettling people.</a:t>
            </a:r>
            <a:endParaRPr lang="en-US" altLang="zh-CN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kumimoji="1" lang="en-US" altLang="zh-CN" sz="2800" b="1" dirty="0">
                <a:latin typeface="Arial" panose="020B0604020202020204" pitchFamily="34" charset="0"/>
                <a:cs typeface="Arial" panose="020B0604020202020204" pitchFamily="34" charset="0"/>
              </a:rPr>
              <a:t>The reasons why do people migrate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35645"/>
            <a:ext cx="7715200" cy="2958977"/>
          </a:xfrm>
        </p:spPr>
        <p:txBody>
          <a:bodyPr>
            <a:no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Economic migration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- moving to find work or follow a particular career path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migration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- moving somewhere for a better quality of life or to be closer to family or friends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migration</a:t>
            </a:r>
            <a:r>
              <a:rPr lang="en-US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- moving to escape political persecution or war</a:t>
            </a:r>
          </a:p>
          <a:p>
            <a:r>
              <a:rPr lang="en-US" altLang="zh-C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- causes of migration include natural disasters such as flooding</a:t>
            </a:r>
            <a:endParaRPr lang="en-US" altLang="zh-C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600</Words>
  <Application>Microsoft Office PowerPoint</Application>
  <PresentationFormat>Экран (16:9)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宋体</vt:lpstr>
      <vt:lpstr>Abadi MT Condensed Extra Bold</vt:lpstr>
      <vt:lpstr>Arial</vt:lpstr>
      <vt:lpstr>Calibri</vt:lpstr>
      <vt:lpstr>Chalkboard</vt:lpstr>
      <vt:lpstr>Тема Office</vt:lpstr>
      <vt:lpstr>AL-FARABI KAZAKH NATIONAL UNIVERSITY</vt:lpstr>
      <vt:lpstr>Презентация PowerPoint</vt:lpstr>
      <vt:lpstr>Lecture plan:</vt:lpstr>
      <vt:lpstr>The purpose of studying the topic :</vt:lpstr>
      <vt:lpstr>Introduction of migration</vt:lpstr>
      <vt:lpstr> The categories of migration: </vt:lpstr>
      <vt:lpstr> History of Migration </vt:lpstr>
      <vt:lpstr> Migration crisis </vt:lpstr>
      <vt:lpstr>The reasons why do people migrate</vt:lpstr>
      <vt:lpstr>Global Migration</vt:lpstr>
      <vt:lpstr>Global Migration</vt:lpstr>
      <vt:lpstr> Effects of Global Migration </vt:lpstr>
      <vt:lpstr> Effects of Global Migration </vt:lpstr>
      <vt:lpstr>Effects of Global Migration</vt:lpstr>
      <vt:lpstr>Effects of Global Migration</vt:lpstr>
      <vt:lpstr>      Materials used in the lecture :  1. С.Л. Удовик. Глобализация: семиотические подходы–М.: “Реф л-бук”, К.: “Ваклер”, 2001. – 480 с. 2. Глобализация и интеграционные процессы в Азиатско-Тихоокеанском регионе (правовое и экономическое исследование). - М.: ИНФРА-М, 2016. - 332 c. 3. Andrew Heywood. Global Politics. Macmillan International Higher Education, 2017 – 616 p.  4. Sheffield Jim, Korotaev Andrey, Grinin Leonid. Globalization: Yesterday, Today, and Tomorrow. Emergent Publication, 2013. — 444 p. 5. Gills, B. K., and Thompson, W. R. (eds.) 2006. Globalization and Global History. London: Routledge.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40</cp:revision>
  <dcterms:created xsi:type="dcterms:W3CDTF">2019-11-06T03:32:13Z</dcterms:created>
  <dcterms:modified xsi:type="dcterms:W3CDTF">2019-12-19T17:29:28Z</dcterms:modified>
</cp:coreProperties>
</file>